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8"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customXml" Target="../customXml/item3.xml"/><Relationship Id="rId21" Type="http://schemas.openxmlformats.org/officeDocument/2006/relationships/customXml" Target="../customXml/item2.xml"/><Relationship Id="rId20" Type="http://schemas.openxmlformats.org/officeDocument/2006/relationships/customXml" Target="../customXml/item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worldometers.info/coronaviru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worldometers.info/coronavirus/"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p:cNvSpPr>
            <a:spLocks noGrp="1" noRot="1" noChangeAspect="1" noMove="1" noResize="1" noEditPoints="1" noAdjustHandles="1" noChangeArrowheads="1" noChangeShapeType="1" noTextEdit="1"/>
          </p:cNvSpPr>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pic>
        <p:nvPicPr>
          <p:cNvPr id="4" name="Picture 3" descr="A close up of a piece of paper with a pencil laying on top"/>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20" y="975"/>
            <a:ext cx="12191980" cy="6858000"/>
          </a:xfrm>
          <a:prstGeom prst="rect">
            <a:avLst/>
          </a:prstGeom>
        </p:spPr>
      </p:pic>
      <p:sp>
        <p:nvSpPr>
          <p:cNvPr id="35" name="Rectangle 34"/>
          <p:cNvSpPr>
            <a:spLocks noGrp="1" noRot="1" noChangeAspect="1" noMove="1" noResize="1" noEditPoints="1" noAdjustHandles="1" noChangeArrowheads="1" noChangeShapeType="1" noTextEdit="1"/>
          </p:cNvSpPr>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2" name="Title 1"/>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Covid-19 Analysis</a:t>
            </a:r>
            <a:endParaRPr lang="en-US" sz="4400" dirty="0">
              <a:solidFill>
                <a:schemeClr val="tx1"/>
              </a:solidFill>
            </a:endParaRPr>
          </a:p>
        </p:txBody>
      </p:sp>
      <p:sp>
        <p:nvSpPr>
          <p:cNvPr id="3" name="Subtitle 2"/>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solidFill>
                  <a:schemeClr val="tx1"/>
                </a:solidFill>
              </a:rPr>
              <a:t>Dashboard</a:t>
            </a:r>
            <a:endParaRPr lang="en-US" sz="1600" dirty="0"/>
          </a:p>
        </p:txBody>
      </p:sp>
      <p:cxnSp>
        <p:nvCxnSpPr>
          <p:cNvPr id="37" name="Straight Connector 36"/>
          <p:cNvCxnSpPr>
            <a:cxnSpLocks noGrp="1" noRot="1" noChangeAspect="1" noMove="1" noResize="1" noEditPoints="1" noAdjustHandles="1" noChangeArrowheads="1" noChangeShapeType="1"/>
          </p:cNvCxnSpPr>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p:cNvSpPr>
            <a:spLocks noGrp="1" noRot="1" noChangeAspect="1" noMove="1" noResize="1" noEditPoints="1" noAdjustHandles="1" noChangeArrowheads="1" noChangeShapeType="1" noTextEdit="1"/>
          </p:cNvSpPr>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1435" y="1898127"/>
            <a:ext cx="4927600" cy="3430683"/>
          </a:xfrm>
          <a:prstGeom prst="rect">
            <a:avLst/>
          </a:prstGeom>
          <a:noFill/>
        </p:spPr>
        <p:txBody>
          <a:bodyPr wrap="square" rtlCol="0">
            <a:spAutoFit/>
          </a:bodyPr>
          <a:lstStyle/>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The Americas and Asia reported the highest cumulative cases.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Mortality rate was higher in early 2020 but declined after mass vaccinations.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USA, India, and Brazil remained the top three countries in terms of total cases.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Africa showed fewer cases overall, but underreporting may have influenced results.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
        <p:nvSpPr>
          <p:cNvPr id="4" name="TextBox 3"/>
          <p:cNvSpPr txBox="1"/>
          <p:nvPr/>
        </p:nvSpPr>
        <p:spPr>
          <a:xfrm>
            <a:off x="1210235" y="286871"/>
            <a:ext cx="8901953" cy="1569660"/>
          </a:xfrm>
          <a:prstGeom prst="rect">
            <a:avLst/>
          </a:prstGeom>
          <a:noFill/>
        </p:spPr>
        <p:txBody>
          <a:bodyPr wrap="square" rtlCol="0">
            <a:spAutoFit/>
          </a:bodyPr>
          <a:lstStyle/>
          <a:p>
            <a:r>
              <a:rPr lang="en-US" sz="4800" b="1" dirty="0">
                <a:effectLst/>
                <a:latin typeface="Times New Roman" panose="02020603050405020304" pitchFamily="18" charset="0"/>
                <a:ea typeface="Times New Roman" panose="02020603050405020304" pitchFamily="18" charset="0"/>
                <a:cs typeface="Mangal" panose="02040503050203030202" pitchFamily="18" charset="0"/>
              </a:rPr>
              <a:t>6. Insights &amp; Findings</a:t>
            </a:r>
            <a:endParaRPr lang="en-IN" sz="4800" dirty="0">
              <a:effectLst/>
              <a:latin typeface="Calibri" panose="020F0502020204030204" pitchFamily="34" charset="0"/>
              <a:ea typeface="Calibri" panose="020F0502020204030204" pitchFamily="34" charset="0"/>
              <a:cs typeface="Mangal" panose="02040503050203030202" pitchFamily="18" charset="0"/>
            </a:endParaRPr>
          </a:p>
          <a:p>
            <a:endParaRPr lang="en-IN" sz="4800" dirty="0"/>
          </a:p>
        </p:txBody>
      </p:sp>
      <p:pic>
        <p:nvPicPr>
          <p:cNvPr id="5" name="Picture 4" descr="4"/>
          <p:cNvPicPr>
            <a:picLocks noChangeAspect="1"/>
          </p:cNvPicPr>
          <p:nvPr/>
        </p:nvPicPr>
        <p:blipFill>
          <a:blip r:embed="rId1"/>
          <a:srcRect l="2786" t="18694" r="36771" b="21250"/>
          <a:stretch>
            <a:fillRect/>
          </a:stretch>
        </p:blipFill>
        <p:spPr>
          <a:xfrm>
            <a:off x="5579110" y="1856740"/>
            <a:ext cx="5891530" cy="34721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9759" y="1051703"/>
            <a:ext cx="6964381" cy="888000"/>
          </a:xfrm>
          <a:prstGeom prst="rect">
            <a:avLst/>
          </a:prstGeom>
          <a:noFill/>
        </p:spPr>
        <p:txBody>
          <a:bodyPr wrap="square">
            <a:spAutoFit/>
          </a:bodyPr>
          <a:lstStyle/>
          <a:p>
            <a:pPr>
              <a:lnSpc>
                <a:spcPct val="115000"/>
              </a:lnSpc>
              <a:spcAft>
                <a:spcPts val="1000"/>
              </a:spcAft>
            </a:pPr>
            <a:r>
              <a:rPr lang="en-US" sz="4800" b="1" dirty="0">
                <a:effectLst/>
                <a:latin typeface="Times New Roman" panose="02020603050405020304" pitchFamily="18" charset="0"/>
                <a:ea typeface="Times New Roman" panose="02020603050405020304" pitchFamily="18" charset="0"/>
                <a:cs typeface="Mangal" panose="02040503050203030202" pitchFamily="18" charset="0"/>
              </a:rPr>
              <a:t>7. Conclusion</a:t>
            </a:r>
            <a:endParaRPr lang="en-IN" sz="4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TextBox 3"/>
          <p:cNvSpPr txBox="1"/>
          <p:nvPr/>
        </p:nvSpPr>
        <p:spPr>
          <a:xfrm>
            <a:off x="1568824" y="2581835"/>
            <a:ext cx="9296400" cy="1200329"/>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cs typeface="Mangal" panose="02040503050203030202" pitchFamily="18" charset="0"/>
              </a:rPr>
              <a:t>The COVID-19 data analysis dashboard provides an interactive way to understand the spread and impact of the pandemic globally. The report identifies regional differences, highlights critical hotspots, and shows how recovery improved over time.</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64658" y="2212445"/>
            <a:ext cx="7835153" cy="1284262"/>
          </a:xfrm>
          <a:prstGeom prst="rect">
            <a:avLst/>
          </a:prstGeom>
          <a:noFill/>
        </p:spPr>
        <p:txBody>
          <a:bodyPr wrap="square">
            <a:spAutoFit/>
          </a:bodyPr>
          <a:lstStyle/>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Adding vaccination data for correlation with declining mortality.</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Including testing rates per country to understand reporting accuracy.</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Forecasting future trends with machine learning models.</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TextBox 3"/>
          <p:cNvSpPr txBox="1"/>
          <p:nvPr/>
        </p:nvSpPr>
        <p:spPr>
          <a:xfrm>
            <a:off x="1739153" y="510988"/>
            <a:ext cx="8552329" cy="1569660"/>
          </a:xfrm>
          <a:prstGeom prst="rect">
            <a:avLst/>
          </a:prstGeom>
          <a:noFill/>
        </p:spPr>
        <p:txBody>
          <a:bodyPr wrap="square" rtlCol="0">
            <a:spAutoFit/>
          </a:bodyPr>
          <a:lstStyle/>
          <a:p>
            <a:r>
              <a:rPr lang="en-US" sz="4800" b="1" dirty="0">
                <a:effectLst/>
                <a:latin typeface="Times New Roman" panose="02020603050405020304" pitchFamily="18" charset="0"/>
                <a:ea typeface="Times New Roman" panose="02020603050405020304" pitchFamily="18" charset="0"/>
                <a:cs typeface="Mangal" panose="02040503050203030202" pitchFamily="18" charset="0"/>
              </a:rPr>
              <a:t>8. Future Scope</a:t>
            </a:r>
            <a:endParaRPr lang="en-IN" sz="4800" dirty="0">
              <a:effectLst/>
              <a:latin typeface="Calibri" panose="020F0502020204030204" pitchFamily="34" charset="0"/>
              <a:ea typeface="Calibri" panose="020F0502020204030204" pitchFamily="34" charset="0"/>
              <a:cs typeface="Mangal" panose="02040503050203030202" pitchFamily="18" charset="0"/>
            </a:endParaRPr>
          </a:p>
          <a:p>
            <a:endParaRPr lang="en-IN" sz="4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30960" y="974138"/>
            <a:ext cx="6096000" cy="2580515"/>
          </a:xfrm>
          <a:prstGeom prst="rect">
            <a:avLst/>
          </a:prstGeom>
          <a:noFill/>
        </p:spPr>
        <p:txBody>
          <a:bodyPr wrap="square">
            <a:spAutoFit/>
          </a:bodyPr>
          <a:lstStyle/>
          <a:p>
            <a:pPr>
              <a:lnSpc>
                <a:spcPct val="115000"/>
              </a:lnSpc>
              <a:spcAft>
                <a:spcPts val="1000"/>
              </a:spcAft>
            </a:pPr>
            <a:r>
              <a:rPr lang="en-US" sz="4800" b="1" dirty="0">
                <a:effectLst/>
                <a:latin typeface="Times New Roman" panose="02020603050405020304" pitchFamily="18" charset="0"/>
                <a:ea typeface="Times New Roman" panose="02020603050405020304" pitchFamily="18" charset="0"/>
                <a:cs typeface="Mangal" panose="02040503050203030202" pitchFamily="18" charset="0"/>
              </a:rPr>
              <a:t>9. References</a:t>
            </a:r>
            <a:endParaRPr lang="en-IN" sz="4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endParaRPr lang="en-US" sz="1800" dirty="0">
              <a:effectLst/>
              <a:latin typeface="Times New Roman" panose="02020603050405020304" pitchFamily="18" charset="0"/>
              <a:ea typeface="Times New Roman" panose="02020603050405020304" pitchFamily="18"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Times New Roman" panose="02020603050405020304" pitchFamily="18" charset="0"/>
                <a:cs typeface="Mangal" panose="02040503050203030202" pitchFamily="18" charset="0"/>
              </a:rPr>
              <a:t>Worldometer</a:t>
            </a:r>
            <a:r>
              <a:rPr lang="en-US" sz="1800" dirty="0">
                <a:effectLst/>
                <a:latin typeface="Times New Roman" panose="02020603050405020304" pitchFamily="18" charset="0"/>
                <a:ea typeface="Times New Roman" panose="02020603050405020304" pitchFamily="18" charset="0"/>
                <a:cs typeface="Mangal" panose="02040503050203030202" pitchFamily="18" charset="0"/>
              </a:rPr>
              <a:t> COVID-19 Dataset: </a:t>
            </a:r>
            <a:r>
              <a:rPr lang="en-US" sz="1800" u="sng" dirty="0">
                <a:solidFill>
                  <a:srgbClr val="0000FF"/>
                </a:solidFill>
                <a:effectLst/>
                <a:latin typeface="Times New Roman" panose="02020603050405020304" pitchFamily="18" charset="0"/>
                <a:ea typeface="Times New Roman" panose="02020603050405020304" pitchFamily="18" charset="0"/>
                <a:cs typeface="Mangal" panose="02040503050203030202" pitchFamily="18" charset="0"/>
                <a:hlinkClick r:id="rId1"/>
              </a:rPr>
              <a:t>https://www.worldometers.info/coronavirus/</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Power BI Documentation: https://powerbi.microsoft.com/</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3040" y="1960880"/>
            <a:ext cx="6725920" cy="1569660"/>
          </a:xfrm>
          <a:prstGeom prst="rect">
            <a:avLst/>
          </a:prstGeom>
          <a:noFill/>
        </p:spPr>
        <p:txBody>
          <a:bodyPr wrap="square" rtlCol="0">
            <a:spAutoFit/>
          </a:bodyPr>
          <a:lstStyle/>
          <a:p>
            <a:r>
              <a:rPr lang="en-IN" sz="9600" b="1" dirty="0"/>
              <a:t>THANKYOU</a:t>
            </a:r>
            <a:endParaRPr lang="en-IN" sz="96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311526"/>
            <a:ext cx="10058400" cy="1450757"/>
          </a:xfrm>
        </p:spPr>
        <p:txBody>
          <a:bodyPr vert="horz" lIns="91440" tIns="45720" rIns="91440" bIns="45720" rtlCol="0">
            <a:normAutofit/>
          </a:bodyPr>
          <a:lstStyle/>
          <a:p>
            <a:r>
              <a:rPr lang="en-US" sz="4800" b="1" u="sng" dirty="0">
                <a:effectLst/>
                <a:latin typeface="Times New Roman" panose="02020603050405020304" pitchFamily="18" charset="0"/>
                <a:ea typeface="Times New Roman" panose="02020603050405020304" pitchFamily="18" charset="0"/>
                <a:cs typeface="Mangal" panose="02040503050203030202" pitchFamily="18" charset="0"/>
              </a:rPr>
              <a:t>PROJECT REPORT</a:t>
            </a:r>
            <a:br>
              <a:rPr lang="en-IN" sz="4800" dirty="0">
                <a:effectLst/>
                <a:latin typeface="Calibri" panose="020F0502020204030204" pitchFamily="34" charset="0"/>
                <a:ea typeface="Calibri" panose="020F0502020204030204" pitchFamily="34" charset="0"/>
                <a:cs typeface="Mangal" panose="02040503050203030202" pitchFamily="18" charset="0"/>
              </a:rPr>
            </a:br>
            <a:endParaRPr lang="en-US" dirty="0"/>
          </a:p>
        </p:txBody>
      </p:sp>
      <p:sp>
        <p:nvSpPr>
          <p:cNvPr id="8" name="Content Placeholder 7"/>
          <p:cNvSpPr>
            <a:spLocks noGrp="1"/>
          </p:cNvSpPr>
          <p:nvPr>
            <p:ph idx="1"/>
          </p:nvPr>
        </p:nvSpPr>
        <p:spPr/>
        <p:txBody>
          <a:bodyPr>
            <a:normAutofit fontScale="77500" lnSpcReduction="20000"/>
          </a:bodyPr>
          <a:lstStyle/>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Mangal" panose="02040503050203030202" pitchFamily="18" charset="0"/>
              </a:rPr>
              <a:t>1. Title Page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Mangal" panose="02040503050203030202" pitchFamily="18" charset="0"/>
              </a:rPr>
              <a:t>Title</a:t>
            </a:r>
            <a:r>
              <a:rPr lang="en-US" sz="180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1800" b="1" dirty="0">
                <a:effectLst/>
                <a:latin typeface="Times New Roman" panose="02020603050405020304" pitchFamily="18" charset="0"/>
                <a:ea typeface="Times New Roman" panose="02020603050405020304" pitchFamily="18" charset="0"/>
                <a:cs typeface="Mangal" panose="02040503050203030202" pitchFamily="18" charset="0"/>
              </a:rPr>
              <a:t>COVID-19 Global Data Analysis using Power BI</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Mangal" panose="02040503050203030202" pitchFamily="18" charset="0"/>
              </a:rPr>
              <a:t>Subtitle</a:t>
            </a:r>
            <a:r>
              <a:rPr lang="en-US" sz="1800" dirty="0">
                <a:effectLst/>
                <a:latin typeface="Times New Roman" panose="02020603050405020304" pitchFamily="18" charset="0"/>
                <a:ea typeface="Times New Roman" panose="02020603050405020304" pitchFamily="18" charset="0"/>
                <a:cs typeface="Mangal" panose="02040503050203030202" pitchFamily="18" charset="0"/>
              </a:rPr>
              <a:t>: A report on worldwide COVID-19 cases and deaths based on </a:t>
            </a:r>
            <a:r>
              <a:rPr lang="en-US" sz="1800" dirty="0" err="1">
                <a:effectLst/>
                <a:latin typeface="Times New Roman" panose="02020603050405020304" pitchFamily="18" charset="0"/>
                <a:ea typeface="Times New Roman" panose="02020603050405020304" pitchFamily="18" charset="0"/>
                <a:cs typeface="Mangal" panose="02040503050203030202" pitchFamily="18" charset="0"/>
              </a:rPr>
              <a:t>Worldometer</a:t>
            </a:r>
            <a:r>
              <a:rPr lang="en-US" sz="1800" dirty="0">
                <a:effectLst/>
                <a:latin typeface="Times New Roman" panose="02020603050405020304" pitchFamily="18" charset="0"/>
                <a:ea typeface="Times New Roman" panose="02020603050405020304" pitchFamily="18" charset="0"/>
                <a:cs typeface="Mangal" panose="02040503050203030202" pitchFamily="18" charset="0"/>
              </a:rPr>
              <a:t> dataset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Mangal" panose="02040503050203030202" pitchFamily="18" charset="0"/>
              </a:rPr>
              <a:t>Prepared by</a:t>
            </a:r>
            <a:r>
              <a:rPr lang="en-US" sz="1800" dirty="0">
                <a:effectLst/>
                <a:latin typeface="Times New Roman" panose="02020603050405020304" pitchFamily="18" charset="0"/>
                <a:ea typeface="Times New Roman" panose="02020603050405020304" pitchFamily="18" charset="0"/>
                <a:cs typeface="Mangal" panose="02040503050203030202" pitchFamily="18" charset="0"/>
              </a:rPr>
              <a:t>: [Palak , </a:t>
            </a:r>
            <a:r>
              <a:rPr lang="en-US" sz="1800" dirty="0" err="1">
                <a:effectLst/>
                <a:latin typeface="Times New Roman" panose="02020603050405020304" pitchFamily="18" charset="0"/>
                <a:ea typeface="Times New Roman" panose="02020603050405020304" pitchFamily="18" charset="0"/>
                <a:cs typeface="Mangal" panose="02040503050203030202" pitchFamily="18" charset="0"/>
              </a:rPr>
              <a:t>Tinku</a:t>
            </a:r>
            <a:r>
              <a:rPr lang="en-US" sz="1800" dirty="0">
                <a:effectLst/>
                <a:latin typeface="Times New Roman" panose="02020603050405020304" pitchFamily="18" charset="0"/>
                <a:ea typeface="Times New Roman" panose="02020603050405020304" pitchFamily="18" charset="0"/>
                <a:cs typeface="Mangal" panose="02040503050203030202" pitchFamily="18" charset="0"/>
              </a:rPr>
              <a:t>, Tanvi, Kritika]</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Mangal" panose="02040503050203030202" pitchFamily="18" charset="0"/>
              </a:rPr>
              <a:t>Date</a:t>
            </a:r>
            <a:r>
              <a:rPr lang="en-US" sz="1800" dirty="0">
                <a:effectLst/>
                <a:latin typeface="Times New Roman" panose="02020603050405020304" pitchFamily="18" charset="0"/>
                <a:ea typeface="Times New Roman" panose="02020603050405020304" pitchFamily="18" charset="0"/>
                <a:cs typeface="Mangal" panose="02040503050203030202" pitchFamily="18" charset="0"/>
              </a:rPr>
              <a:t>: [26 Aug, 2025]</a:t>
            </a:r>
            <a:endParaRPr lang="en-US" sz="1800" dirty="0">
              <a:effectLst/>
              <a:latin typeface="Times New Roman" panose="02020603050405020304" pitchFamily="18" charset="0"/>
              <a:ea typeface="Times New Roman" panose="02020603050405020304" pitchFamily="18" charset="0"/>
              <a:cs typeface="Mangal" panose="02040503050203030202" pitchFamily="18" charset="0"/>
            </a:endParaRPr>
          </a:p>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Mangal" panose="02040503050203030202" pitchFamily="18" charset="0"/>
              </a:rPr>
              <a:t>2. Abstract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This project focuses on analyzing the global spread and impact of the COVID-19 pandemic using data from </a:t>
            </a:r>
            <a:r>
              <a:rPr lang="en-US" sz="1800" dirty="0" err="1">
                <a:effectLst/>
                <a:latin typeface="Times New Roman" panose="02020603050405020304" pitchFamily="18" charset="0"/>
                <a:ea typeface="Times New Roman" panose="02020603050405020304" pitchFamily="18" charset="0"/>
                <a:cs typeface="Mangal" panose="02040503050203030202" pitchFamily="18" charset="0"/>
              </a:rPr>
              <a:t>Worldometer</a:t>
            </a:r>
            <a:r>
              <a:rPr lang="en-US" sz="1800" dirty="0">
                <a:effectLst/>
                <a:latin typeface="Times New Roman" panose="02020603050405020304" pitchFamily="18" charset="0"/>
                <a:ea typeface="Times New Roman" panose="02020603050405020304" pitchFamily="18" charset="0"/>
                <a:cs typeface="Mangal" panose="02040503050203030202" pitchFamily="18" charset="0"/>
              </a:rPr>
              <a:t>. Using Power BI, the dataset was cleaned, transformed, and visualized to create an interactive dashboard that highlights trends, country-level and continent-level analysis, and a global overview of cases and deaths.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5106" y="788894"/>
            <a:ext cx="10300447" cy="3452740"/>
          </a:xfrm>
          <a:prstGeom prst="rect">
            <a:avLst/>
          </a:prstGeom>
          <a:noFill/>
        </p:spPr>
        <p:txBody>
          <a:bodyPr wrap="square" rtlCol="0">
            <a:spAutoFit/>
          </a:bodyPr>
          <a:lstStyle/>
          <a:p>
            <a:pPr>
              <a:lnSpc>
                <a:spcPct val="115000"/>
              </a:lnSpc>
              <a:spcAft>
                <a:spcPts val="1000"/>
              </a:spcAft>
            </a:pPr>
            <a:r>
              <a:rPr lang="en-US" sz="4800" b="1" dirty="0">
                <a:effectLst/>
                <a:latin typeface="Times New Roman" panose="02020603050405020304" pitchFamily="18" charset="0"/>
                <a:ea typeface="Times New Roman" panose="02020603050405020304" pitchFamily="18" charset="0"/>
                <a:cs typeface="Mangal" panose="02040503050203030202" pitchFamily="18" charset="0"/>
              </a:rPr>
              <a:t>3. Problem Statement</a:t>
            </a:r>
            <a:endParaRPr lang="en-IN" sz="4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COVID-19 has significantly impacted public health, economies, and societies worldwide. The primary goal of this project is to analyze COVID-19 data to identify:</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The most affected countries and continents.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Trends of cases and deaths over time.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Comparative analysis of the pandemic’s spread across different regions.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6518" y="824753"/>
            <a:ext cx="11295529" cy="5015668"/>
          </a:xfrm>
          <a:prstGeom prst="rect">
            <a:avLst/>
          </a:prstGeom>
          <a:noFill/>
        </p:spPr>
        <p:txBody>
          <a:bodyPr wrap="square" rtlCol="0">
            <a:spAutoFit/>
          </a:bodyPr>
          <a:lstStyle/>
          <a:p>
            <a:pPr>
              <a:lnSpc>
                <a:spcPct val="115000"/>
              </a:lnSpc>
              <a:spcAft>
                <a:spcPts val="1000"/>
              </a:spcAft>
            </a:pPr>
            <a:r>
              <a:rPr lang="en-US" sz="4800" b="1" dirty="0">
                <a:effectLst/>
                <a:latin typeface="Times New Roman" panose="02020603050405020304" pitchFamily="18" charset="0"/>
                <a:ea typeface="Times New Roman" panose="02020603050405020304" pitchFamily="18" charset="0"/>
                <a:cs typeface="Mangal" panose="02040503050203030202" pitchFamily="18" charset="0"/>
              </a:rPr>
              <a:t>4. Data Source &amp; Preparation</a:t>
            </a:r>
            <a:endParaRPr lang="en-IN" sz="4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200" b="1" dirty="0">
                <a:effectLst/>
                <a:latin typeface="Times New Roman" panose="02020603050405020304" pitchFamily="18" charset="0"/>
                <a:ea typeface="Times New Roman" panose="02020603050405020304" pitchFamily="18" charset="0"/>
                <a:cs typeface="Mangal" panose="02040503050203030202" pitchFamily="18" charset="0"/>
              </a:rPr>
              <a:t>Data Source</a:t>
            </a:r>
            <a:r>
              <a:rPr lang="en-US" sz="120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1200" dirty="0" err="1">
                <a:effectLst/>
                <a:latin typeface="Times New Roman" panose="02020603050405020304" pitchFamily="18" charset="0"/>
                <a:ea typeface="Times New Roman" panose="02020603050405020304" pitchFamily="18" charset="0"/>
                <a:cs typeface="Mangal" panose="02040503050203030202" pitchFamily="18" charset="0"/>
              </a:rPr>
              <a:t>Worldometer</a:t>
            </a:r>
            <a:r>
              <a:rPr lang="en-US" sz="1200" dirty="0">
                <a:effectLst/>
                <a:latin typeface="Times New Roman" panose="02020603050405020304" pitchFamily="18" charset="0"/>
                <a:ea typeface="Times New Roman" panose="02020603050405020304" pitchFamily="18" charset="0"/>
                <a:cs typeface="Mangal" panose="02040503050203030202" pitchFamily="18" charset="0"/>
              </a:rPr>
              <a:t> Coronavirus Statistics (</a:t>
            </a:r>
            <a:r>
              <a:rPr lang="en-US" sz="1200" u="sng" dirty="0">
                <a:solidFill>
                  <a:srgbClr val="0000FF"/>
                </a:solidFill>
                <a:effectLst/>
                <a:latin typeface="Times New Roman" panose="02020603050405020304" pitchFamily="18" charset="0"/>
                <a:ea typeface="Times New Roman" panose="02020603050405020304" pitchFamily="18" charset="0"/>
                <a:cs typeface="Mangal" panose="02040503050203030202" pitchFamily="18" charset="0"/>
                <a:hlinkClick r:id="rId1"/>
              </a:rPr>
              <a:t>worldometers.info/coronavirus</a:t>
            </a:r>
            <a:r>
              <a:rPr lang="en-US" sz="1200" dirty="0">
                <a:effectLst/>
                <a:latin typeface="Times New Roman" panose="02020603050405020304" pitchFamily="18" charset="0"/>
                <a:ea typeface="Times New Roman" panose="02020603050405020304" pitchFamily="18" charset="0"/>
                <a:cs typeface="Mangal" panose="02040503050203030202" pitchFamily="18" charset="0"/>
              </a:rPr>
              <a:t>)</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200" b="1" dirty="0">
                <a:effectLst/>
                <a:latin typeface="Times New Roman" panose="02020603050405020304" pitchFamily="18" charset="0"/>
                <a:ea typeface="Times New Roman" panose="02020603050405020304" pitchFamily="18" charset="0"/>
                <a:cs typeface="Mangal" panose="02040503050203030202" pitchFamily="18" charset="0"/>
              </a:rPr>
              <a:t>Dataset Fields Used</a:t>
            </a:r>
            <a:r>
              <a:rPr lang="en-US" sz="1200" dirty="0">
                <a:effectLst/>
                <a:latin typeface="Times New Roman" panose="02020603050405020304" pitchFamily="18" charset="0"/>
                <a:ea typeface="Times New Roman" panose="02020603050405020304" pitchFamily="18" charset="0"/>
                <a:cs typeface="Mangal" panose="02040503050203030202" pitchFamily="18" charset="0"/>
              </a:rPr>
              <a:t>:</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Total Cases, Active Cases, Total Deaths, Total Recovered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Country/Continent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Daily Case Updates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200" b="1" dirty="0">
                <a:effectLst/>
                <a:latin typeface="Times New Roman" panose="02020603050405020304" pitchFamily="18" charset="0"/>
                <a:ea typeface="Times New Roman" panose="02020603050405020304" pitchFamily="18" charset="0"/>
                <a:cs typeface="Mangal" panose="02040503050203030202" pitchFamily="18" charset="0"/>
              </a:rPr>
              <a:t>Data Preparation Steps</a:t>
            </a:r>
            <a:r>
              <a:rPr lang="en-US" sz="1200" dirty="0">
                <a:effectLst/>
                <a:latin typeface="Times New Roman" panose="02020603050405020304" pitchFamily="18" charset="0"/>
                <a:ea typeface="Times New Roman" panose="02020603050405020304" pitchFamily="18" charset="0"/>
                <a:cs typeface="Mangal" panose="02040503050203030202" pitchFamily="18" charset="0"/>
              </a:rPr>
              <a:t>:</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Imported dataset into Power BI</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Cleaned and formatted data (handled missing values, corrected data types, removed unnecessary columns)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Created calculated measures such as: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b="1" dirty="0">
                <a:effectLst/>
                <a:latin typeface="Times New Roman" panose="02020603050405020304" pitchFamily="18" charset="0"/>
                <a:ea typeface="Times New Roman" panose="02020603050405020304" pitchFamily="18" charset="0"/>
                <a:cs typeface="Mangal" panose="02040503050203030202" pitchFamily="18" charset="0"/>
              </a:rPr>
              <a:t>Mortality Rate</a:t>
            </a:r>
            <a:r>
              <a:rPr lang="en-US" sz="1200" dirty="0">
                <a:effectLst/>
                <a:latin typeface="Times New Roman" panose="02020603050405020304" pitchFamily="18" charset="0"/>
                <a:ea typeface="Times New Roman" panose="02020603050405020304" pitchFamily="18" charset="0"/>
                <a:cs typeface="Mangal" panose="02040503050203030202" pitchFamily="18" charset="0"/>
              </a:rPr>
              <a:t> = Total Deaths / Total Cases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b="1" dirty="0">
                <a:effectLst/>
                <a:latin typeface="Times New Roman" panose="02020603050405020304" pitchFamily="18" charset="0"/>
                <a:ea typeface="Times New Roman" panose="02020603050405020304" pitchFamily="18" charset="0"/>
                <a:cs typeface="Mangal" panose="02040503050203030202" pitchFamily="18" charset="0"/>
              </a:rPr>
              <a:t>Recovery Rate</a:t>
            </a:r>
            <a:r>
              <a:rPr lang="en-US" sz="1200" dirty="0">
                <a:effectLst/>
                <a:latin typeface="Times New Roman" panose="02020603050405020304" pitchFamily="18" charset="0"/>
                <a:ea typeface="Times New Roman" panose="02020603050405020304" pitchFamily="18" charset="0"/>
                <a:cs typeface="Mangal" panose="02040503050203030202" pitchFamily="18" charset="0"/>
              </a:rPr>
              <a:t> = Total Recovered / Total Cases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b="1" dirty="0">
                <a:effectLst/>
                <a:latin typeface="Times New Roman" panose="02020603050405020304" pitchFamily="18" charset="0"/>
                <a:ea typeface="Times New Roman" panose="02020603050405020304" pitchFamily="18" charset="0"/>
                <a:cs typeface="Mangal" panose="02040503050203030202" pitchFamily="18" charset="0"/>
              </a:rPr>
              <a:t>Active Cases</a:t>
            </a:r>
            <a:r>
              <a:rPr lang="en-US" sz="1200" dirty="0">
                <a:effectLst/>
                <a:latin typeface="Times New Roman" panose="02020603050405020304" pitchFamily="18" charset="0"/>
                <a:ea typeface="Times New Roman" panose="02020603050405020304" pitchFamily="18" charset="0"/>
                <a:cs typeface="Mangal" panose="02040503050203030202" pitchFamily="18" charset="0"/>
              </a:rPr>
              <a:t> = Total Cases – (Total Deaths + Total Recovered)</a:t>
            </a:r>
            <a:endParaRPr lang="en-IN" sz="1100" dirty="0">
              <a:effectLst/>
              <a:latin typeface="Calibri" panose="020F0502020204030204" pitchFamily="34" charset="0"/>
              <a:ea typeface="Calibri" panose="020F0502020204030204" pitchFamily="34" charset="0"/>
              <a:cs typeface="Mangal" panose="02040503050203030202"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2480" y="573144"/>
            <a:ext cx="9233647" cy="1808700"/>
          </a:xfrm>
          <a:prstGeom prst="rect">
            <a:avLst/>
          </a:prstGeom>
          <a:noFill/>
        </p:spPr>
        <p:txBody>
          <a:bodyPr wrap="square" rtlCol="0">
            <a:spAutoFit/>
          </a:bodyPr>
          <a:lstStyle/>
          <a:p>
            <a:pPr>
              <a:lnSpc>
                <a:spcPct val="115000"/>
              </a:lnSpc>
              <a:spcAft>
                <a:spcPts val="1000"/>
              </a:spcAft>
            </a:pPr>
            <a:r>
              <a:rPr lang="en-US" sz="4800" b="1" dirty="0">
                <a:effectLst/>
                <a:latin typeface="Times New Roman" panose="02020603050405020304" pitchFamily="18" charset="0"/>
                <a:ea typeface="Times New Roman" panose="02020603050405020304" pitchFamily="18" charset="0"/>
                <a:cs typeface="Mangal" panose="02040503050203030202" pitchFamily="18" charset="0"/>
              </a:rPr>
              <a:t>5. Report Pages &amp; Visualizations</a:t>
            </a:r>
            <a:endParaRPr lang="en-IN" sz="4800" dirty="0">
              <a:effectLst/>
              <a:latin typeface="Calibri" panose="020F0502020204030204" pitchFamily="34" charset="0"/>
              <a:ea typeface="Calibri" panose="020F0502020204030204" pitchFamily="34" charset="0"/>
              <a:cs typeface="Mangal" panose="02040503050203030202" pitchFamily="18" charset="0"/>
            </a:endParaRPr>
          </a:p>
          <a:p>
            <a:endParaRPr lang="en-IN" sz="4800" dirty="0"/>
          </a:p>
        </p:txBody>
      </p:sp>
      <p:sp>
        <p:nvSpPr>
          <p:cNvPr id="3" name="TextBox 2"/>
          <p:cNvSpPr txBox="1"/>
          <p:nvPr/>
        </p:nvSpPr>
        <p:spPr>
          <a:xfrm>
            <a:off x="792480" y="2284804"/>
            <a:ext cx="3576320" cy="2665345"/>
          </a:xfrm>
          <a:prstGeom prst="rect">
            <a:avLst/>
          </a:prstGeom>
          <a:noFill/>
        </p:spPr>
        <p:txBody>
          <a:bodyPr wrap="square" rtlCol="0">
            <a:spAutoFit/>
          </a:bodyPr>
          <a:lstStyle/>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Mangal" panose="02040503050203030202" pitchFamily="18" charset="0"/>
              </a:rPr>
              <a:t>🔹 Overview Page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KPIs: Total Cases, Deaths, Recoveries, Mortality Rate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Card: Country and Continent-wise total population, deaths, cases and total recovered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4" name="Picture 3"/>
          <p:cNvPicPr/>
          <p:nvPr/>
        </p:nvPicPr>
        <p:blipFill rotWithShape="1">
          <a:blip r:embed="rId1"/>
          <a:srcRect l="4833" t="22100" r="42929" b="19161"/>
          <a:stretch>
            <a:fillRect/>
          </a:stretch>
        </p:blipFill>
        <p:spPr>
          <a:xfrm>
            <a:off x="4534948" y="2070846"/>
            <a:ext cx="6330276" cy="35948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5731" y="2161403"/>
            <a:ext cx="3688080" cy="2665345"/>
          </a:xfrm>
          <a:prstGeom prst="rect">
            <a:avLst/>
          </a:prstGeom>
          <a:noFill/>
        </p:spPr>
        <p:txBody>
          <a:bodyPr wrap="square" rtlCol="0">
            <a:spAutoFit/>
          </a:bodyPr>
          <a:lstStyle/>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Slicer: Country slicer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Stacked bar chart: Trend of daily deaths for a selected country</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Line Chart: Trend of daily cases for a selected country</a:t>
            </a:r>
            <a:br>
              <a:rPr lang="en-US" sz="1800" dirty="0">
                <a:effectLst/>
                <a:latin typeface="Times New Roman" panose="02020603050405020304" pitchFamily="18" charset="0"/>
                <a:ea typeface="Times New Roman" panose="02020603050405020304" pitchFamily="18" charset="0"/>
                <a:cs typeface="Mangal" panose="02040503050203030202" pitchFamily="18" charset="0"/>
              </a:rPr>
            </a:b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
        <p:nvSpPr>
          <p:cNvPr id="6" name="TextBox 5"/>
          <p:cNvSpPr txBox="1"/>
          <p:nvPr/>
        </p:nvSpPr>
        <p:spPr>
          <a:xfrm>
            <a:off x="824752" y="837964"/>
            <a:ext cx="8606118" cy="1323439"/>
          </a:xfrm>
          <a:prstGeom prst="rect">
            <a:avLst/>
          </a:prstGeom>
          <a:noFill/>
        </p:spPr>
        <p:txBody>
          <a:bodyPr wrap="square" rtlCol="0">
            <a:spAutoFit/>
          </a:bodyPr>
          <a:lstStyle/>
          <a:p>
            <a:r>
              <a:rPr lang="en-US" sz="4000" b="1"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US" sz="4000" b="1" dirty="0">
                <a:effectLst/>
                <a:latin typeface="Times New Roman" panose="02020603050405020304" pitchFamily="18" charset="0"/>
                <a:ea typeface="Times New Roman" panose="02020603050405020304" pitchFamily="18" charset="0"/>
                <a:cs typeface="Mangal" panose="02040503050203030202" pitchFamily="18" charset="0"/>
              </a:rPr>
              <a:t> Country Analysis Page</a:t>
            </a:r>
            <a:endParaRPr lang="en-IN" sz="4000" dirty="0">
              <a:effectLst/>
              <a:latin typeface="Calibri" panose="020F0502020204030204" pitchFamily="34" charset="0"/>
              <a:ea typeface="Calibri" panose="020F0502020204030204" pitchFamily="34" charset="0"/>
              <a:cs typeface="Mangal" panose="02040503050203030202" pitchFamily="18" charset="0"/>
            </a:endParaRPr>
          </a:p>
          <a:p>
            <a:endParaRPr lang="en-IN" sz="4000" dirty="0"/>
          </a:p>
        </p:txBody>
      </p:sp>
      <p:pic>
        <p:nvPicPr>
          <p:cNvPr id="3" name="Picture 2" descr="2"/>
          <p:cNvPicPr>
            <a:picLocks noChangeAspect="1"/>
          </p:cNvPicPr>
          <p:nvPr/>
        </p:nvPicPr>
        <p:blipFill>
          <a:blip r:embed="rId1"/>
          <a:srcRect l="5554" t="18593" r="38686" b="22208"/>
          <a:stretch>
            <a:fillRect/>
          </a:stretch>
        </p:blipFill>
        <p:spPr>
          <a:xfrm>
            <a:off x="5564505" y="1801495"/>
            <a:ext cx="5450205" cy="32550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2424" y="2032207"/>
            <a:ext cx="3839882" cy="2793585"/>
          </a:xfrm>
          <a:prstGeom prst="rect">
            <a:avLst/>
          </a:prstGeom>
          <a:noFill/>
        </p:spPr>
        <p:txBody>
          <a:bodyPr wrap="square" rtlCol="0">
            <a:spAutoFit/>
          </a:bodyPr>
          <a:lstStyle/>
          <a:p>
            <a:pPr>
              <a:lnSpc>
                <a:spcPct val="115000"/>
              </a:lnSpc>
              <a:spcAft>
                <a:spcPts val="1000"/>
              </a:spcAf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Column Chart: Cases &amp; deaths per continent</a:t>
            </a:r>
            <a:endParaRPr lang="en-US" sz="1800" dirty="0">
              <a:effectLst/>
              <a:latin typeface="Times New Roman" panose="02020603050405020304" pitchFamily="18" charset="0"/>
              <a:ea typeface="Times New Roman" panose="02020603050405020304" pitchFamily="18" charset="0"/>
              <a:cs typeface="Mangal" panose="02040503050203030202" pitchFamily="18" charset="0"/>
            </a:endParaRPr>
          </a:p>
          <a:p>
            <a:pPr marL="34290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Clustered bar chart: Country-wise total cases and deaths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spcAft>
                <a:spcPts val="1000"/>
              </a:spcAft>
              <a:buSzPts val="1000"/>
              <a:tabLst>
                <a:tab pos="457200" algn="l"/>
              </a:tabLs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
        <p:nvSpPr>
          <p:cNvPr id="4" name="TextBox 3"/>
          <p:cNvSpPr txBox="1"/>
          <p:nvPr/>
        </p:nvSpPr>
        <p:spPr>
          <a:xfrm>
            <a:off x="735105" y="793949"/>
            <a:ext cx="7942730" cy="707886"/>
          </a:xfrm>
          <a:prstGeom prst="rect">
            <a:avLst/>
          </a:prstGeom>
          <a:noFill/>
        </p:spPr>
        <p:txBody>
          <a:bodyPr wrap="square" rtlCol="0">
            <a:spAutoFit/>
          </a:bodyPr>
          <a:lstStyle/>
          <a:p>
            <a:r>
              <a:rPr lang="en-US" sz="4000" b="1" dirty="0">
                <a:effectLst/>
                <a:latin typeface="Segoe UI Emoji" panose="020B0502040204020203" pitchFamily="34" charset="0"/>
                <a:ea typeface="Times New Roman" panose="02020603050405020304" pitchFamily="18" charset="0"/>
                <a:cs typeface="Segoe UI Emoji" panose="020B0502040204020203" pitchFamily="34" charset="0"/>
              </a:rPr>
              <a:t>🔹 </a:t>
            </a:r>
            <a:r>
              <a:rPr lang="en-US" sz="4000" b="1" dirty="0">
                <a:effectLst/>
                <a:latin typeface="Times New Roman" panose="02020603050405020304" pitchFamily="18" charset="0"/>
                <a:ea typeface="Times New Roman" panose="02020603050405020304" pitchFamily="18" charset="0"/>
                <a:cs typeface="Mangal" panose="02040503050203030202" pitchFamily="18" charset="0"/>
              </a:rPr>
              <a:t>Continent Analysis Page</a:t>
            </a:r>
            <a:endParaRPr lang="en-IN" sz="4000" dirty="0"/>
          </a:p>
        </p:txBody>
      </p:sp>
      <p:pic>
        <p:nvPicPr>
          <p:cNvPr id="5" name="Picture 4" descr="3"/>
          <p:cNvPicPr>
            <a:picLocks noChangeAspect="1"/>
          </p:cNvPicPr>
          <p:nvPr/>
        </p:nvPicPr>
        <p:blipFill>
          <a:blip r:embed="rId1"/>
          <a:srcRect l="2865" t="18417" r="36771" b="20824"/>
          <a:stretch>
            <a:fillRect/>
          </a:stretch>
        </p:blipFill>
        <p:spPr>
          <a:xfrm>
            <a:off x="5002530" y="1858645"/>
            <a:ext cx="6153150" cy="34842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847" y="1712259"/>
            <a:ext cx="5232400" cy="3579441"/>
          </a:xfrm>
          <a:prstGeom prst="rect">
            <a:avLst/>
          </a:prstGeom>
          <a:noFill/>
        </p:spPr>
        <p:txBody>
          <a:bodyPr wrap="square" rtlCol="0">
            <a:spAutoFit/>
          </a:bodyPr>
          <a:lstStyle/>
          <a:p>
            <a:endParaRPr lang="en-IN" dirty="0"/>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Map Visualization: Bubble size = cases, color intensity = deaths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Pie Chart: Conditional formatting for highest-affected countries and continents with sum of total cases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Mangal" panose="02040503050203030202" pitchFamily="18" charset="0"/>
              </a:rPr>
              <a:t>Donut Chart: Conditional formatting for highest-affected countries and continents with sum of total deaths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
        <p:nvSpPr>
          <p:cNvPr id="4" name="TextBox 3"/>
          <p:cNvSpPr txBox="1"/>
          <p:nvPr/>
        </p:nvSpPr>
        <p:spPr>
          <a:xfrm>
            <a:off x="546847" y="690282"/>
            <a:ext cx="11241741" cy="1323439"/>
          </a:xfrm>
          <a:prstGeom prst="rect">
            <a:avLst/>
          </a:prstGeom>
          <a:noFill/>
        </p:spPr>
        <p:txBody>
          <a:bodyPr wrap="square" rtlCol="0">
            <a:spAutoFit/>
          </a:bodyPr>
          <a:lstStyle/>
          <a:p>
            <a:r>
              <a:rPr lang="en-US" sz="4000" b="1" dirty="0">
                <a:effectLst/>
                <a:latin typeface="Times New Roman" panose="02020603050405020304" pitchFamily="18" charset="0"/>
                <a:ea typeface="Times New Roman" panose="02020603050405020304" pitchFamily="18" charset="0"/>
                <a:cs typeface="Mangal" panose="02040503050203030202" pitchFamily="18" charset="0"/>
              </a:rPr>
              <a:t>🔹 Global Spread (By Country &amp; Continent) Page</a:t>
            </a:r>
            <a:endParaRPr lang="en-IN" sz="4000" dirty="0">
              <a:effectLst/>
              <a:latin typeface="Calibri" panose="020F0502020204030204" pitchFamily="34" charset="0"/>
              <a:ea typeface="Calibri" panose="020F0502020204030204" pitchFamily="34" charset="0"/>
              <a:cs typeface="Mangal" panose="02040503050203030202" pitchFamily="18" charset="0"/>
            </a:endParaRPr>
          </a:p>
          <a:p>
            <a:endParaRPr lang="en-IN" sz="4000" dirty="0"/>
          </a:p>
        </p:txBody>
      </p:sp>
      <p:pic>
        <p:nvPicPr>
          <p:cNvPr id="5" name="Picture 4" descr="5"/>
          <p:cNvPicPr>
            <a:picLocks noChangeAspect="1"/>
          </p:cNvPicPr>
          <p:nvPr/>
        </p:nvPicPr>
        <p:blipFill>
          <a:blip r:embed="rId1"/>
          <a:srcRect l="2886" t="21370" r="35271" b="19667"/>
          <a:stretch>
            <a:fillRect/>
          </a:stretch>
        </p:blipFill>
        <p:spPr>
          <a:xfrm>
            <a:off x="5677535" y="2013585"/>
            <a:ext cx="5810250" cy="3116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0601" y="2164528"/>
            <a:ext cx="4429760" cy="2496389"/>
          </a:xfrm>
          <a:prstGeom prst="rect">
            <a:avLst/>
          </a:prstGeom>
          <a:noFill/>
        </p:spPr>
        <p:txBody>
          <a:bodyPr wrap="square" rtlCol="0">
            <a:spAutoFit/>
          </a:bodyPr>
          <a:lstStyle/>
          <a:p>
            <a:pPr lvl="0">
              <a:lnSpc>
                <a:spcPct val="115000"/>
              </a:lnSpc>
              <a:spcAft>
                <a:spcPts val="1000"/>
              </a:spcAft>
              <a:buSzPts val="1000"/>
              <a:tabLst>
                <a:tab pos="457200" algn="l"/>
              </a:tabLst>
            </a:pPr>
            <a:r>
              <a:rPr lang="en-US" dirty="0">
                <a:effectLst/>
                <a:latin typeface="Times New Roman" panose="02020603050405020304" pitchFamily="18" charset="0"/>
                <a:ea typeface="Times New Roman" panose="02020603050405020304" pitchFamily="18" charset="0"/>
                <a:cs typeface="Mangal" panose="02040503050203030202" pitchFamily="18" charset="0"/>
              </a:rPr>
              <a:t>Key findings (written text + visuals):</a:t>
            </a:r>
            <a:endParaRPr lang="en-IN"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Most affected continents/countries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Highest peaks of cases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Mortality &amp; recovery trends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Notable anomalies (e.g., countries with high cases but low death rates)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564776" y="522747"/>
            <a:ext cx="9161929" cy="1569660"/>
          </a:xfrm>
          <a:prstGeom prst="rect">
            <a:avLst/>
          </a:prstGeom>
          <a:noFill/>
        </p:spPr>
        <p:txBody>
          <a:bodyPr wrap="square" rtlCol="0">
            <a:spAutoFit/>
          </a:bodyPr>
          <a:lstStyle/>
          <a:p>
            <a:r>
              <a:rPr lang="en-US" sz="4800" b="1" dirty="0">
                <a:effectLst/>
                <a:latin typeface="Times New Roman" panose="02020603050405020304" pitchFamily="18" charset="0"/>
                <a:ea typeface="Times New Roman" panose="02020603050405020304" pitchFamily="18" charset="0"/>
                <a:cs typeface="Mangal" panose="02040503050203030202" pitchFamily="18" charset="0"/>
              </a:rPr>
              <a:t>🔹 Summary / Insights Page</a:t>
            </a:r>
            <a:endParaRPr lang="en-IN" sz="4800" dirty="0">
              <a:effectLst/>
              <a:latin typeface="Calibri" panose="020F0502020204030204" pitchFamily="34" charset="0"/>
              <a:ea typeface="Calibri" panose="020F0502020204030204" pitchFamily="34" charset="0"/>
              <a:cs typeface="Mangal" panose="02040503050203030202" pitchFamily="18" charset="0"/>
            </a:endParaRPr>
          </a:p>
          <a:p>
            <a:endParaRPr lang="en-IN" sz="4800" dirty="0"/>
          </a:p>
        </p:txBody>
      </p:sp>
      <p:pic>
        <p:nvPicPr>
          <p:cNvPr id="2" name="Picture 1" descr="6"/>
          <p:cNvPicPr>
            <a:picLocks noChangeAspect="1"/>
          </p:cNvPicPr>
          <p:nvPr/>
        </p:nvPicPr>
        <p:blipFill>
          <a:blip r:embed="rId1"/>
          <a:srcRect l="2865" t="18694" r="36771" b="21667"/>
          <a:stretch>
            <a:fillRect/>
          </a:stretch>
        </p:blipFill>
        <p:spPr>
          <a:xfrm>
            <a:off x="5350510" y="1836420"/>
            <a:ext cx="6370955" cy="3540760"/>
          </a:xfrm>
          <a:prstGeom prst="rect">
            <a:avLst/>
          </a:prstGeom>
        </p:spPr>
      </p:pic>
    </p:spTree>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AA3F7EDC-E5B4-4BBC-9D2A-CBE6D46C37AD}">
  <ds:schemaRefs/>
</ds:datastoreItem>
</file>

<file path=customXml/itemProps2.xml><?xml version="1.0" encoding="utf-8"?>
<ds:datastoreItem xmlns:ds="http://schemas.openxmlformats.org/officeDocument/2006/customXml" ds:itemID="{D2957789-34B8-480C-AF9B-3EB54B9E5C96}">
  <ds:schemaRefs/>
</ds:datastoreItem>
</file>

<file path=customXml/itemProps3.xml><?xml version="1.0" encoding="utf-8"?>
<ds:datastoreItem xmlns:ds="http://schemas.openxmlformats.org/officeDocument/2006/customXml" ds:itemID="{A03EEFF0-FB57-4CB4-8BFC-DF397689E2ED}">
  <ds:schemaRefs/>
</ds:datastoreItem>
</file>

<file path=docProps/app.xml><?xml version="1.0" encoding="utf-8"?>
<Properties xmlns="http://schemas.openxmlformats.org/officeDocument/2006/extended-properties" xmlns:vt="http://schemas.openxmlformats.org/officeDocument/2006/docPropsVTypes">
  <Template>{F44E8C50-7166-4CF0-9D25-7430AD728B52}TFb63a7776-4452-49b2-8055-21efce632b726e3c8758_win32-7d1db0309ca7</Template>
  <TotalTime>0</TotalTime>
  <Words>3427</Words>
  <Application>WPS Presentation</Application>
  <PresentationFormat>Widescreen</PresentationFormat>
  <Paragraphs>105</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SimSun</vt:lpstr>
      <vt:lpstr>Wingdings</vt:lpstr>
      <vt:lpstr>Calibri</vt:lpstr>
      <vt:lpstr>Franklin Gothic Book</vt:lpstr>
      <vt:lpstr>Times New Roman</vt:lpstr>
      <vt:lpstr>Mangal</vt:lpstr>
      <vt:lpstr>Symbol</vt:lpstr>
      <vt:lpstr>Courier New</vt:lpstr>
      <vt:lpstr>Segoe UI Emoji</vt:lpstr>
      <vt:lpstr>Bookman Old Style</vt:lpstr>
      <vt:lpstr>Microsoft YaHei</vt:lpstr>
      <vt:lpstr>Arial Unicode MS</vt:lpstr>
      <vt:lpstr>Custom</vt:lpstr>
      <vt:lpstr>Covid-19 Analysis</vt:lpstr>
      <vt:lpstr>PROJECT REPORT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Analysis</dc:title>
  <dc:creator>lucky singh</dc:creator>
  <cp:lastModifiedBy>Tinku Singh</cp:lastModifiedBy>
  <cp:revision>5</cp:revision>
  <dcterms:created xsi:type="dcterms:W3CDTF">2025-08-26T06:48:00Z</dcterms:created>
  <dcterms:modified xsi:type="dcterms:W3CDTF">2025-10-07T18:26:03Z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EFBCB4B4F0674C088155200F7C9EBE39_13</vt:lpwstr>
  </property>
  <property fmtid="{D5CDD505-2E9C-101B-9397-08002B2CF9AE}" pid="4" name="KSOProductBuildVer">
    <vt:lpwstr>1033-12.2.0.22549</vt:lpwstr>
  </property>
</Properties>
</file>